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Source Code Pro"/>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italic.fntdata"/><Relationship Id="rId30" Type="http://schemas.openxmlformats.org/officeDocument/2006/relationships/font" Target="fonts/SourceCodePro-bold.fntdata"/><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SourceCodePr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b581b902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b581b902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b581b902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b581b902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Jeffrey will mention lockdown browser in Evolution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b59c37ca5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b59c37ca5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8dd1d2a4a6e8fe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8dd1d2a4a6e8fe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made prototypes and got feedback</a:t>
            </a:r>
            <a:endParaRPr/>
          </a:p>
          <a:p>
            <a:pPr indent="0" lvl="0" marL="0" rtl="0" algn="l">
              <a:spcBef>
                <a:spcPts val="0"/>
              </a:spcBef>
              <a:spcAft>
                <a:spcPts val="0"/>
              </a:spcAft>
              <a:buNone/>
            </a:pPr>
            <a:r>
              <a:rPr lang="en"/>
              <a:t>Made a streaming site but we started simple by using</a:t>
            </a:r>
            <a:endParaRPr/>
          </a:p>
          <a:p>
            <a:pPr indent="0" lvl="0" marL="0" rtl="0" algn="l">
              <a:spcBef>
                <a:spcPts val="0"/>
              </a:spcBef>
              <a:spcAft>
                <a:spcPts val="0"/>
              </a:spcAft>
              <a:buNone/>
            </a:pPr>
            <a:r>
              <a:rPr lang="en"/>
              <a:t>youtube live or instagram live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Asked my pastor who already has a streaming site about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asked friends, biola students about reflection papers and how they feel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Thought of how to pay bigger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27ea275e9f45eab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ea275e9f45eab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advantage:</a:t>
            </a:r>
            <a:endParaRPr/>
          </a:p>
          <a:p>
            <a:pPr indent="0" lvl="0" marL="0" rtl="0" algn="l">
              <a:spcBef>
                <a:spcPts val="0"/>
              </a:spcBef>
              <a:spcAft>
                <a:spcPts val="0"/>
              </a:spcAft>
              <a:buNone/>
            </a:pPr>
            <a:r>
              <a:rPr lang="en"/>
              <a:t>Students who are in biola can just stream if they are lazy</a:t>
            </a:r>
            <a:endParaRPr/>
          </a:p>
          <a:p>
            <a:pPr indent="0" lvl="0" marL="0" rtl="0" algn="l">
              <a:spcBef>
                <a:spcPts val="0"/>
              </a:spcBef>
              <a:spcAft>
                <a:spcPts val="0"/>
              </a:spcAft>
              <a:buNone/>
            </a:pPr>
            <a:r>
              <a:rPr lang="en"/>
              <a:t>Students can stream in class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Reflection paper</a:t>
            </a:r>
            <a:endParaRPr/>
          </a:p>
          <a:p>
            <a:pPr indent="0" lvl="0" marL="0" rtl="0" algn="l">
              <a:spcBef>
                <a:spcPts val="0"/>
              </a:spcBef>
              <a:spcAft>
                <a:spcPts val="0"/>
              </a:spcAft>
              <a:buNone/>
            </a:pPr>
            <a:r>
              <a:rPr lang="en"/>
              <a:t>Need people to read</a:t>
            </a:r>
            <a:endParaRPr/>
          </a:p>
          <a:p>
            <a:pPr indent="0" lvl="0" marL="0" rtl="0" algn="l">
              <a:spcBef>
                <a:spcPts val="0"/>
              </a:spcBef>
              <a:spcAft>
                <a:spcPts val="0"/>
              </a:spcAft>
              <a:buNone/>
            </a:pPr>
            <a:r>
              <a:rPr lang="en"/>
              <a:t>How to grade depth if they are actually listening or not</a:t>
            </a:r>
            <a:endParaRPr/>
          </a:p>
          <a:p>
            <a:pPr indent="0" lvl="0" marL="0" rtl="0" algn="l">
              <a:spcBef>
                <a:spcPts val="0"/>
              </a:spcBef>
              <a:spcAft>
                <a:spcPts val="0"/>
              </a:spcAft>
              <a:buNone/>
            </a:pPr>
            <a:r>
              <a:rPr lang="en"/>
              <a:t>Main problem is too many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Bigger guest speakers need more budget, Solution is to reduce amount of chapel and get more budget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8dd1d2a4a6e8fe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8dd1d2a4a6e8fe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Reframe challenges and iterate solution from experimentation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b581b902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b581b902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GPS, so that if 10 miles or more, streaming is allowed</a:t>
            </a:r>
            <a:endParaRPr/>
          </a:p>
          <a:p>
            <a:pPr indent="0" lvl="0" marL="0" rtl="0" algn="l">
              <a:spcBef>
                <a:spcPts val="0"/>
              </a:spcBef>
              <a:spcAft>
                <a:spcPts val="0"/>
              </a:spcAft>
              <a:buNone/>
            </a:pPr>
            <a:r>
              <a:rPr lang="en"/>
              <a:t>So that students who are actually in Biola cannot stream, only those who are far from biola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Lockdown browser so cannot exit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38dd1d2a4a6e8fe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8dd1d2a4a6e8fe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Again we wanted to reframe the challenge with the how might me question and iterate solution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1af3b07e75e2717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af3b07e75e2717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 chapels means more budget for guest speakers</a:t>
            </a:r>
            <a:endParaRPr/>
          </a:p>
          <a:p>
            <a:pPr indent="0" lvl="0" marL="0" rtl="0" algn="l">
              <a:spcBef>
                <a:spcPts val="0"/>
              </a:spcBef>
              <a:spcAft>
                <a:spcPts val="0"/>
              </a:spcAft>
              <a:buNone/>
            </a:pPr>
            <a:r>
              <a:rPr lang="en"/>
              <a:t>Decrease quantity, increase quality</a:t>
            </a:r>
            <a:endParaRPr/>
          </a:p>
          <a:p>
            <a:pPr indent="0" lvl="0" marL="0" rtl="0" algn="l">
              <a:spcBef>
                <a:spcPts val="0"/>
              </a:spcBef>
              <a:spcAft>
                <a:spcPts val="0"/>
              </a:spcAft>
              <a:buNone/>
            </a:pPr>
            <a:r>
              <a:rPr lang="en"/>
              <a:t>Big spotlight chapel where no class for any students so all can come</a:t>
            </a:r>
            <a:endParaRPr/>
          </a:p>
          <a:p>
            <a:pPr indent="0" lvl="0" marL="0" rtl="0" algn="l">
              <a:spcBef>
                <a:spcPts val="0"/>
              </a:spcBef>
              <a:spcAft>
                <a:spcPts val="0"/>
              </a:spcAft>
              <a:buNone/>
            </a:pPr>
            <a:r>
              <a:rPr lang="en"/>
              <a:t>Treat it like Sabbath for Biola (where everyone rest and have chapel together)</a:t>
            </a:r>
            <a:endParaRPr/>
          </a:p>
          <a:p>
            <a:pPr indent="0" lvl="0" marL="0" rtl="0" algn="l">
              <a:spcBef>
                <a:spcPts val="0"/>
              </a:spcBef>
              <a:spcAft>
                <a:spcPts val="0"/>
              </a:spcAft>
              <a:buNone/>
            </a:pPr>
            <a:r>
              <a:rPr lang="en"/>
              <a:t>Wednesday 5 oclock for this before dark</a:t>
            </a:r>
            <a:endParaRPr/>
          </a:p>
          <a:p>
            <a:pPr indent="0" lvl="0" marL="0" rtl="0" algn="l">
              <a:spcBef>
                <a:spcPts val="0"/>
              </a:spcBef>
              <a:spcAft>
                <a:spcPts val="0"/>
              </a:spcAft>
              <a:buNone/>
            </a:pPr>
            <a:r>
              <a:rPr lang="en"/>
              <a:t>Monday morning 9:30		Tuesday 5 	wednesday 5		thursday 9:30 		Thursday at noon	Sinspo on sunday</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3e910bc5775e06fc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e910bc5775e06fc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b581b90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b581b90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1af3b07e75e2717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af3b07e75e2717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1af3b07e75e2717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af3b07e75e2717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b59c37ca5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b59c37ca5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3e910bc5775e06fc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e910bc5775e06fc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b581b90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b581b90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about human center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want to do a human centered research thus we made a google form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b581b902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b581b902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or off campus to see if location affected chapel behavior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b59c37ca5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b59c37ca5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Looking at the data, many of the students didn’t necessarily hate chapel but they </a:t>
            </a:r>
            <a:r>
              <a:rPr lang="en"/>
              <a:t>acknowledged</a:t>
            </a:r>
            <a:r>
              <a:rPr lang="en"/>
              <a:t> some of the problems that they had with it.</a:t>
            </a:r>
            <a:endParaRPr/>
          </a:p>
          <a:p>
            <a:pPr indent="0" lvl="0" marL="0" rtl="0" algn="l">
              <a:spcBef>
                <a:spcPts val="0"/>
              </a:spcBef>
              <a:spcAft>
                <a:spcPts val="0"/>
              </a:spcAft>
              <a:buNone/>
            </a:pPr>
            <a:r>
              <a:rPr lang="en"/>
              <a:t>Many felt as though they were being forced to seek God in certain ways or to listen to some viewpoints that they did not agree with. </a:t>
            </a:r>
            <a:endParaRPr/>
          </a:p>
          <a:p>
            <a:pPr indent="0" lvl="0" marL="0" rtl="0" algn="l">
              <a:spcBef>
                <a:spcPts val="0"/>
              </a:spcBef>
              <a:spcAft>
                <a:spcPts val="0"/>
              </a:spcAft>
              <a:buNone/>
            </a:pPr>
            <a:r>
              <a:rPr lang="en"/>
              <a:t>With this in mind many just went to fives because it is the shortest chapel </a:t>
            </a:r>
            <a:endParaRPr/>
          </a:p>
          <a:p>
            <a:pPr indent="0" lvl="0" marL="0" rtl="0" algn="l">
              <a:spcBef>
                <a:spcPts val="0"/>
              </a:spcBef>
              <a:spcAft>
                <a:spcPts val="0"/>
              </a:spcAft>
              <a:buNone/>
            </a:pPr>
            <a:r>
              <a:rPr lang="en"/>
              <a:t>No one from the survey mentioned that they went or liked going to after dark.</a:t>
            </a:r>
            <a:endParaRPr/>
          </a:p>
          <a:p>
            <a:pPr indent="0" lvl="0" marL="0" rtl="0" algn="l">
              <a:spcBef>
                <a:spcPts val="0"/>
              </a:spcBef>
              <a:spcAft>
                <a:spcPts val="0"/>
              </a:spcAft>
              <a:buNone/>
            </a:pPr>
            <a:r>
              <a:rPr lang="en"/>
              <a:t>This might be because of the small sample size but it shows that timing and </a:t>
            </a:r>
            <a:r>
              <a:rPr lang="en"/>
              <a:t>convenience</a:t>
            </a:r>
            <a:r>
              <a:rPr lang="en"/>
              <a:t> play </a:t>
            </a:r>
            <a:r>
              <a:rPr lang="en"/>
              <a:t>a lot</a:t>
            </a:r>
            <a:r>
              <a:rPr lang="en"/>
              <a:t> when it comes to when they go.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38dd1d2a4a6e8fe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8dd1d2a4a6e8fe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about the scheduling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Forced faith, because it is REQUIRED</a:t>
            </a:r>
            <a:endParaRPr/>
          </a:p>
          <a:p>
            <a:pPr indent="0" lvl="0" marL="0" rtl="0" algn="l">
              <a:spcBef>
                <a:spcPts val="0"/>
              </a:spcBef>
              <a:spcAft>
                <a:spcPts val="0"/>
              </a:spcAft>
              <a:buNone/>
            </a:pPr>
            <a:r>
              <a:rPr lang="en"/>
              <a:t>Lack of quality, content is repetitive like fives, some don’t have full band worship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one said afterdark</a:t>
            </a:r>
            <a:endParaRPr/>
          </a:p>
          <a:p>
            <a:pPr indent="0" lvl="0" marL="0" rtl="0" algn="l">
              <a:spcBef>
                <a:spcPts val="0"/>
              </a:spcBef>
              <a:spcAft>
                <a:spcPts val="0"/>
              </a:spcAft>
              <a:buNone/>
            </a:pPr>
            <a:r>
              <a:rPr lang="en"/>
              <a:t>Most said either MWF or Fives</a:t>
            </a:r>
            <a:endParaRPr/>
          </a:p>
          <a:p>
            <a:pPr indent="0" lvl="0" marL="0" rtl="0" algn="l">
              <a:spcBef>
                <a:spcPts val="0"/>
              </a:spcBef>
              <a:spcAft>
                <a:spcPts val="0"/>
              </a:spcAft>
              <a:buNone/>
            </a:pPr>
            <a:r>
              <a:rPr lang="en"/>
              <a:t>With singspo being the least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f5ef78c5b337b39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5ef78c5b337b39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how we used IDEO’s 7 rules of brainstorming</a:t>
            </a:r>
            <a:endParaRPr/>
          </a:p>
          <a:p>
            <a:pPr indent="0" lvl="0" marL="0" rtl="0" algn="l">
              <a:spcBef>
                <a:spcPts val="0"/>
              </a:spcBef>
              <a:spcAft>
                <a:spcPts val="0"/>
              </a:spcAft>
              <a:buNone/>
            </a:pPr>
            <a:r>
              <a:rPr lang="en"/>
              <a:t>Defer judgment</a:t>
            </a:r>
            <a:endParaRPr/>
          </a:p>
          <a:p>
            <a:pPr indent="0" lvl="0" marL="0" rtl="0" algn="l">
              <a:spcBef>
                <a:spcPts val="0"/>
              </a:spcBef>
              <a:spcAft>
                <a:spcPts val="0"/>
              </a:spcAft>
              <a:buNone/>
            </a:pPr>
            <a:r>
              <a:rPr lang="en"/>
              <a:t>Encourage wild ideas</a:t>
            </a:r>
            <a:endParaRPr/>
          </a:p>
          <a:p>
            <a:pPr indent="0" lvl="0" marL="0" rtl="0" algn="l">
              <a:spcBef>
                <a:spcPts val="0"/>
              </a:spcBef>
              <a:spcAft>
                <a:spcPts val="0"/>
              </a:spcAft>
              <a:buNone/>
            </a:pPr>
            <a:r>
              <a:rPr lang="en"/>
              <a:t>Build on the ideas of others</a:t>
            </a:r>
            <a:endParaRPr/>
          </a:p>
          <a:p>
            <a:pPr indent="0" lvl="0" marL="0" rtl="0" algn="l">
              <a:spcBef>
                <a:spcPts val="0"/>
              </a:spcBef>
              <a:spcAft>
                <a:spcPts val="0"/>
              </a:spcAft>
              <a:buNone/>
            </a:pPr>
            <a:r>
              <a:rPr lang="en"/>
              <a:t>Stay focused on the topic</a:t>
            </a:r>
            <a:endParaRPr/>
          </a:p>
          <a:p>
            <a:pPr indent="0" lvl="0" marL="0" rtl="0" algn="l">
              <a:spcBef>
                <a:spcPts val="0"/>
              </a:spcBef>
              <a:spcAft>
                <a:spcPts val="0"/>
              </a:spcAft>
              <a:buNone/>
            </a:pPr>
            <a:r>
              <a:rPr lang="en"/>
              <a:t>One conversation at a time</a:t>
            </a:r>
            <a:endParaRPr/>
          </a:p>
          <a:p>
            <a:pPr indent="0" lvl="0" marL="0" rtl="0" algn="l">
              <a:spcBef>
                <a:spcPts val="0"/>
              </a:spcBef>
              <a:spcAft>
                <a:spcPts val="0"/>
              </a:spcAft>
              <a:buNone/>
            </a:pPr>
            <a:r>
              <a:rPr lang="en"/>
              <a:t>Be visual</a:t>
            </a:r>
            <a:endParaRPr/>
          </a:p>
          <a:p>
            <a:pPr indent="0" lvl="0" marL="0" rtl="0" algn="l">
              <a:spcBef>
                <a:spcPts val="0"/>
              </a:spcBef>
              <a:spcAft>
                <a:spcPts val="0"/>
              </a:spcAft>
              <a:buNone/>
            </a:pPr>
            <a:r>
              <a:rPr lang="en"/>
              <a:t>Go for quantity.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f5ef78c5b337b39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5ef78c5b337b39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1af3b07e75e27175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af3b07e75e2717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8.jp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7.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Design Thinking Project</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Guillermo Alcantar			Kenneth Carrillo</a:t>
            </a:r>
            <a:endParaRPr/>
          </a:p>
          <a:p>
            <a:pPr indent="0" lvl="0" marL="457200" rtl="0" algn="l">
              <a:spcBef>
                <a:spcPts val="0"/>
              </a:spcBef>
              <a:spcAft>
                <a:spcPts val="0"/>
              </a:spcAft>
              <a:buNone/>
            </a:pPr>
            <a:r>
              <a:rPr lang="en"/>
              <a:t>  Elijah Delos Reyes		      Jeffrey Sarwono</a:t>
            </a:r>
            <a:endParaRPr/>
          </a:p>
        </p:txBody>
      </p:sp>
      <p:pic>
        <p:nvPicPr>
          <p:cNvPr id="64" name="Google Shape;64;p13"/>
          <p:cNvPicPr preferRelativeResize="0"/>
          <p:nvPr/>
        </p:nvPicPr>
        <p:blipFill>
          <a:blip r:embed="rId3">
            <a:alphaModFix/>
          </a:blip>
          <a:stretch>
            <a:fillRect/>
          </a:stretch>
        </p:blipFill>
        <p:spPr>
          <a:xfrm>
            <a:off x="7637212" y="95796"/>
            <a:ext cx="1405643" cy="1260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 on how to improve in:</a:t>
            </a:r>
            <a:endParaRPr/>
          </a:p>
          <a:p>
            <a:pPr indent="-342900" lvl="0" marL="457200" rtl="0" algn="l">
              <a:spcBef>
                <a:spcPts val="1600"/>
              </a:spcBef>
              <a:spcAft>
                <a:spcPts val="0"/>
              </a:spcAft>
              <a:buSzPts val="1800"/>
              <a:buChar char="●"/>
            </a:pPr>
            <a:r>
              <a:rPr lang="en"/>
              <a:t>Flexibility</a:t>
            </a:r>
            <a:endParaRPr/>
          </a:p>
          <a:p>
            <a:pPr indent="-342900" lvl="0" marL="457200" rtl="0" algn="l">
              <a:spcBef>
                <a:spcPts val="0"/>
              </a:spcBef>
              <a:spcAft>
                <a:spcPts val="0"/>
              </a:spcAft>
              <a:buSzPts val="1800"/>
              <a:buChar char="●"/>
            </a:pPr>
            <a:r>
              <a:rPr lang="en"/>
              <a:t>Accessibility</a:t>
            </a:r>
            <a:endParaRPr/>
          </a:p>
          <a:p>
            <a:pPr indent="-342900" lvl="0" marL="457200" rtl="0" algn="l">
              <a:spcBef>
                <a:spcPts val="0"/>
              </a:spcBef>
              <a:spcAft>
                <a:spcPts val="0"/>
              </a:spcAft>
              <a:buSzPts val="1800"/>
              <a:buChar char="●"/>
            </a:pPr>
            <a:r>
              <a:rPr lang="en"/>
              <a:t>Quality</a:t>
            </a:r>
            <a:endParaRPr/>
          </a:p>
          <a:p>
            <a:pPr indent="0" lvl="0" marL="0" rtl="0" algn="l">
              <a:spcBef>
                <a:spcPts val="1600"/>
              </a:spcBef>
              <a:spcAft>
                <a:spcPts val="1600"/>
              </a:spcAft>
              <a:buNone/>
            </a:pPr>
            <a:r>
              <a:t/>
            </a:r>
            <a:endParaRPr/>
          </a:p>
        </p:txBody>
      </p:sp>
      <p:pic>
        <p:nvPicPr>
          <p:cNvPr id="131" name="Google Shape;131;p22"/>
          <p:cNvPicPr preferRelativeResize="0"/>
          <p:nvPr/>
        </p:nvPicPr>
        <p:blipFill>
          <a:blip r:embed="rId3">
            <a:alphaModFix/>
          </a:blip>
          <a:stretch>
            <a:fillRect/>
          </a:stretch>
        </p:blipFill>
        <p:spPr>
          <a:xfrm>
            <a:off x="4537326" y="1619246"/>
            <a:ext cx="3099875" cy="3099899"/>
          </a:xfrm>
          <a:prstGeom prst="rect">
            <a:avLst/>
          </a:prstGeom>
          <a:noFill/>
          <a:ln>
            <a:noFill/>
          </a:ln>
        </p:spPr>
      </p:pic>
      <p:sp>
        <p:nvSpPr>
          <p:cNvPr id="132" name="Google Shape;132;p2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3: Ideation</a:t>
            </a:r>
            <a:endParaRPr/>
          </a:p>
        </p:txBody>
      </p:sp>
      <p:pic>
        <p:nvPicPr>
          <p:cNvPr id="133" name="Google Shape;133;p22"/>
          <p:cNvPicPr preferRelativeResize="0"/>
          <p:nvPr/>
        </p:nvPicPr>
        <p:blipFill>
          <a:blip r:embed="rId4">
            <a:alphaModFix/>
          </a:blip>
          <a:stretch>
            <a:fillRect/>
          </a:stretch>
        </p:blipFill>
        <p:spPr>
          <a:xfrm>
            <a:off x="7637212" y="95796"/>
            <a:ext cx="1405643" cy="1260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Flexibility and Accessibility</a:t>
            </a:r>
            <a:endParaRPr/>
          </a:p>
          <a:p>
            <a:pPr indent="-342900" lvl="0" marL="457200" rtl="0" algn="l">
              <a:spcBef>
                <a:spcPts val="1600"/>
              </a:spcBef>
              <a:spcAft>
                <a:spcPts val="0"/>
              </a:spcAft>
              <a:buSzPts val="1800"/>
              <a:buChar char="●"/>
            </a:pPr>
            <a:r>
              <a:rPr lang="en"/>
              <a:t>Specific time slots for chapels </a:t>
            </a:r>
            <a:endParaRPr/>
          </a:p>
          <a:p>
            <a:pPr indent="-317500" lvl="1" marL="914400" rtl="0" algn="l">
              <a:spcBef>
                <a:spcPts val="0"/>
              </a:spcBef>
              <a:spcAft>
                <a:spcPts val="0"/>
              </a:spcAft>
              <a:buSzPts val="1400"/>
              <a:buChar char="○"/>
            </a:pPr>
            <a:r>
              <a:rPr lang="en"/>
              <a:t>Afternoon time slot when most students are on campus</a:t>
            </a:r>
            <a:endParaRPr/>
          </a:p>
          <a:p>
            <a:pPr indent="-317500" lvl="1" marL="914400" rtl="0" algn="l">
              <a:spcBef>
                <a:spcPts val="0"/>
              </a:spcBef>
              <a:spcAft>
                <a:spcPts val="0"/>
              </a:spcAft>
              <a:buSzPts val="1400"/>
              <a:buChar char="○"/>
            </a:pPr>
            <a:r>
              <a:rPr lang="en"/>
              <a:t>Remove all class times specifically for chapel</a:t>
            </a:r>
            <a:endParaRPr/>
          </a:p>
          <a:p>
            <a:pPr indent="-342900" lvl="0" marL="457200" rtl="0" algn="l">
              <a:spcBef>
                <a:spcPts val="0"/>
              </a:spcBef>
              <a:spcAft>
                <a:spcPts val="0"/>
              </a:spcAft>
              <a:buSzPts val="1800"/>
              <a:buChar char="●"/>
            </a:pPr>
            <a:r>
              <a:rPr lang="en"/>
              <a:t>Live streaming with reflection</a:t>
            </a:r>
            <a:endParaRPr/>
          </a:p>
          <a:p>
            <a:pPr indent="-317500" lvl="1" marL="914400" rtl="0" algn="l">
              <a:spcBef>
                <a:spcPts val="0"/>
              </a:spcBef>
              <a:spcAft>
                <a:spcPts val="0"/>
              </a:spcAft>
              <a:buSzPts val="1400"/>
              <a:buChar char="○"/>
            </a:pPr>
            <a:r>
              <a:rPr lang="en"/>
              <a:t>Allows for easy access to chapel and proof of attention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9" name="Google Shape;139;p23"/>
          <p:cNvPicPr preferRelativeResize="0"/>
          <p:nvPr/>
        </p:nvPicPr>
        <p:blipFill>
          <a:blip r:embed="rId3">
            <a:alphaModFix/>
          </a:blip>
          <a:stretch>
            <a:fillRect/>
          </a:stretch>
        </p:blipFill>
        <p:spPr>
          <a:xfrm>
            <a:off x="7637212" y="95796"/>
            <a:ext cx="1405643" cy="1260599"/>
          </a:xfrm>
          <a:prstGeom prst="rect">
            <a:avLst/>
          </a:prstGeom>
          <a:noFill/>
          <a:ln>
            <a:noFill/>
          </a:ln>
        </p:spPr>
      </p:pic>
      <p:sp>
        <p:nvSpPr>
          <p:cNvPr id="140" name="Google Shape;140;p2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3: Ideation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idx="1" type="body"/>
          </p:nvPr>
        </p:nvSpPr>
        <p:spPr>
          <a:xfrm>
            <a:off x="311700" y="1468825"/>
            <a:ext cx="50301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Quality</a:t>
            </a:r>
            <a:endParaRPr/>
          </a:p>
          <a:p>
            <a:pPr indent="-342900" lvl="0" marL="457200" rtl="0" algn="l">
              <a:spcBef>
                <a:spcPts val="1600"/>
              </a:spcBef>
              <a:spcAft>
                <a:spcPts val="0"/>
              </a:spcAft>
              <a:buSzPts val="1800"/>
              <a:buChar char="●"/>
            </a:pPr>
            <a:r>
              <a:rPr lang="en"/>
              <a:t>Headline big speakers</a:t>
            </a:r>
            <a:endParaRPr/>
          </a:p>
          <a:p>
            <a:pPr indent="-317500" lvl="1" marL="914400" rtl="0" algn="l">
              <a:spcBef>
                <a:spcPts val="0"/>
              </a:spcBef>
              <a:spcAft>
                <a:spcPts val="0"/>
              </a:spcAft>
              <a:buSzPts val="1400"/>
              <a:buChar char="○"/>
            </a:pPr>
            <a:r>
              <a:rPr lang="en"/>
              <a:t>Awareness</a:t>
            </a:r>
            <a:r>
              <a:rPr lang="en"/>
              <a:t> of who is speaking</a:t>
            </a:r>
            <a:endParaRPr/>
          </a:p>
          <a:p>
            <a:pPr indent="-342900" lvl="0" marL="457200" rtl="0" algn="l">
              <a:spcBef>
                <a:spcPts val="0"/>
              </a:spcBef>
              <a:spcAft>
                <a:spcPts val="0"/>
              </a:spcAft>
              <a:buSzPts val="1800"/>
              <a:buChar char="●"/>
            </a:pPr>
            <a:r>
              <a:rPr lang="en"/>
              <a:t>Big spotlight chapel</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6" name="Google Shape;146;p24"/>
          <p:cNvPicPr preferRelativeResize="0"/>
          <p:nvPr/>
        </p:nvPicPr>
        <p:blipFill>
          <a:blip r:embed="rId3">
            <a:alphaModFix/>
          </a:blip>
          <a:stretch>
            <a:fillRect/>
          </a:stretch>
        </p:blipFill>
        <p:spPr>
          <a:xfrm>
            <a:off x="7637212" y="95796"/>
            <a:ext cx="1405643" cy="1260599"/>
          </a:xfrm>
          <a:prstGeom prst="rect">
            <a:avLst/>
          </a:prstGeom>
          <a:noFill/>
          <a:ln>
            <a:noFill/>
          </a:ln>
        </p:spPr>
      </p:pic>
      <p:sp>
        <p:nvSpPr>
          <p:cNvPr id="147" name="Google Shape;147;p2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3: Ideation</a:t>
            </a:r>
            <a:endParaRPr/>
          </a:p>
        </p:txBody>
      </p:sp>
      <p:pic>
        <p:nvPicPr>
          <p:cNvPr id="148" name="Google Shape;148;p24"/>
          <p:cNvPicPr preferRelativeResize="0"/>
          <p:nvPr/>
        </p:nvPicPr>
        <p:blipFill>
          <a:blip r:embed="rId4">
            <a:alphaModFix/>
          </a:blip>
          <a:stretch>
            <a:fillRect/>
          </a:stretch>
        </p:blipFill>
        <p:spPr>
          <a:xfrm>
            <a:off x="5199100" y="1807687"/>
            <a:ext cx="3633200" cy="242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4: Experimentation </a:t>
            </a:r>
            <a:endParaRPr/>
          </a:p>
        </p:txBody>
      </p:sp>
      <p:sp>
        <p:nvSpPr>
          <p:cNvPr id="154" name="Google Shape;154;p25"/>
          <p:cNvSpPr txBox="1"/>
          <p:nvPr>
            <p:ph idx="1" type="body"/>
          </p:nvPr>
        </p:nvSpPr>
        <p:spPr>
          <a:xfrm>
            <a:off x="311700" y="1468825"/>
            <a:ext cx="40773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Streaming</a:t>
            </a:r>
            <a:endParaRPr/>
          </a:p>
          <a:p>
            <a:pPr indent="0" lvl="0" marL="0" rtl="0" algn="l">
              <a:spcBef>
                <a:spcPts val="1600"/>
              </a:spcBef>
              <a:spcAft>
                <a:spcPts val="0"/>
              </a:spcAft>
              <a:buNone/>
            </a:pPr>
            <a:r>
              <a:rPr lang="en"/>
              <a:t>Reflection papers</a:t>
            </a:r>
            <a:endParaRPr/>
          </a:p>
          <a:p>
            <a:pPr indent="0" lvl="0" marL="0" rtl="0" algn="l">
              <a:spcBef>
                <a:spcPts val="1600"/>
              </a:spcBef>
              <a:spcAft>
                <a:spcPts val="1600"/>
              </a:spcAft>
              <a:buNone/>
            </a:pPr>
            <a:r>
              <a:rPr lang="en"/>
              <a:t>Bigger name guest speakers</a:t>
            </a:r>
            <a:endParaRPr/>
          </a:p>
        </p:txBody>
      </p:sp>
      <p:pic>
        <p:nvPicPr>
          <p:cNvPr id="155" name="Google Shape;155;p25"/>
          <p:cNvPicPr preferRelativeResize="0"/>
          <p:nvPr/>
        </p:nvPicPr>
        <p:blipFill>
          <a:blip r:embed="rId3">
            <a:alphaModFix/>
          </a:blip>
          <a:stretch>
            <a:fillRect/>
          </a:stretch>
        </p:blipFill>
        <p:spPr>
          <a:xfrm>
            <a:off x="7637212" y="95796"/>
            <a:ext cx="1405643" cy="1260599"/>
          </a:xfrm>
          <a:prstGeom prst="rect">
            <a:avLst/>
          </a:prstGeom>
          <a:noFill/>
          <a:ln>
            <a:noFill/>
          </a:ln>
        </p:spPr>
      </p:pic>
      <p:pic>
        <p:nvPicPr>
          <p:cNvPr id="156" name="Google Shape;156;p25"/>
          <p:cNvPicPr preferRelativeResize="0"/>
          <p:nvPr/>
        </p:nvPicPr>
        <p:blipFill>
          <a:blip r:embed="rId4">
            <a:alphaModFix/>
          </a:blip>
          <a:stretch>
            <a:fillRect/>
          </a:stretch>
        </p:blipFill>
        <p:spPr>
          <a:xfrm>
            <a:off x="4133626" y="1554025"/>
            <a:ext cx="4698674" cy="3014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4: Experimentation </a:t>
            </a:r>
            <a:endParaRPr/>
          </a:p>
        </p:txBody>
      </p:sp>
      <p:sp>
        <p:nvSpPr>
          <p:cNvPr id="162" name="Google Shape;162;p26"/>
          <p:cNvSpPr txBox="1"/>
          <p:nvPr>
            <p:ph idx="1" type="body"/>
          </p:nvPr>
        </p:nvSpPr>
        <p:spPr>
          <a:xfrm>
            <a:off x="311700" y="1468825"/>
            <a:ext cx="66501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Problems</a:t>
            </a:r>
            <a:endParaRPr/>
          </a:p>
          <a:p>
            <a:pPr indent="-342900" lvl="0" marL="457200" rtl="0" algn="l">
              <a:spcBef>
                <a:spcPts val="1600"/>
              </a:spcBef>
              <a:spcAft>
                <a:spcPts val="0"/>
              </a:spcAft>
              <a:buSzPts val="1800"/>
              <a:buAutoNum type="arabicPeriod"/>
            </a:pPr>
            <a:r>
              <a:rPr lang="en"/>
              <a:t>Students can easily exit streaming site</a:t>
            </a:r>
            <a:endParaRPr/>
          </a:p>
          <a:p>
            <a:pPr indent="-342900" lvl="0" marL="457200" rtl="0" algn="l">
              <a:spcBef>
                <a:spcPts val="0"/>
              </a:spcBef>
              <a:spcAft>
                <a:spcPts val="0"/>
              </a:spcAft>
              <a:buSzPts val="1800"/>
              <a:buAutoNum type="arabicPeriod"/>
            </a:pPr>
            <a:r>
              <a:rPr lang="en"/>
              <a:t>Students can take advantage of streaming</a:t>
            </a:r>
            <a:endParaRPr/>
          </a:p>
          <a:p>
            <a:pPr indent="-342900" lvl="0" marL="457200" rtl="0" algn="l">
              <a:spcBef>
                <a:spcPts val="0"/>
              </a:spcBef>
              <a:spcAft>
                <a:spcPts val="0"/>
              </a:spcAft>
              <a:buSzPts val="1800"/>
              <a:buAutoNum type="arabicPeriod"/>
            </a:pPr>
            <a:r>
              <a:rPr lang="en"/>
              <a:t>Too many reflection papers</a:t>
            </a:r>
            <a:endParaRPr/>
          </a:p>
          <a:p>
            <a:pPr indent="-342900" lvl="0" marL="457200" rtl="0" algn="l">
              <a:spcBef>
                <a:spcPts val="0"/>
              </a:spcBef>
              <a:spcAft>
                <a:spcPts val="0"/>
              </a:spcAft>
              <a:buSzPts val="1800"/>
              <a:buAutoNum type="arabicPeriod"/>
            </a:pPr>
            <a:r>
              <a:rPr lang="en"/>
              <a:t>Budgetary issues</a:t>
            </a:r>
            <a:endParaRPr/>
          </a:p>
          <a:p>
            <a:pPr indent="0" lvl="0" marL="0" rtl="0" algn="l">
              <a:spcBef>
                <a:spcPts val="1600"/>
              </a:spcBef>
              <a:spcAft>
                <a:spcPts val="1600"/>
              </a:spcAft>
              <a:buNone/>
            </a:pPr>
            <a:r>
              <a:t/>
            </a:r>
            <a:endParaRPr/>
          </a:p>
        </p:txBody>
      </p:sp>
      <p:pic>
        <p:nvPicPr>
          <p:cNvPr id="163" name="Google Shape;163;p26"/>
          <p:cNvPicPr preferRelativeResize="0"/>
          <p:nvPr/>
        </p:nvPicPr>
        <p:blipFill>
          <a:blip r:embed="rId3">
            <a:alphaModFix/>
          </a:blip>
          <a:stretch>
            <a:fillRect/>
          </a:stretch>
        </p:blipFill>
        <p:spPr>
          <a:xfrm>
            <a:off x="7637212" y="95796"/>
            <a:ext cx="1405643" cy="1260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5: Evolution</a:t>
            </a:r>
            <a:endParaRPr/>
          </a:p>
        </p:txBody>
      </p:sp>
      <p:pic>
        <p:nvPicPr>
          <p:cNvPr id="169" name="Google Shape;169;p27"/>
          <p:cNvPicPr preferRelativeResize="0"/>
          <p:nvPr/>
        </p:nvPicPr>
        <p:blipFill>
          <a:blip r:embed="rId3">
            <a:alphaModFix/>
          </a:blip>
          <a:stretch>
            <a:fillRect/>
          </a:stretch>
        </p:blipFill>
        <p:spPr>
          <a:xfrm>
            <a:off x="7637212" y="95796"/>
            <a:ext cx="1405643" cy="1260599"/>
          </a:xfrm>
          <a:prstGeom prst="rect">
            <a:avLst/>
          </a:prstGeom>
          <a:noFill/>
          <a:ln>
            <a:noFill/>
          </a:ln>
        </p:spPr>
      </p:pic>
      <p:sp>
        <p:nvSpPr>
          <p:cNvPr id="170" name="Google Shape;170;p27"/>
          <p:cNvSpPr txBox="1"/>
          <p:nvPr/>
        </p:nvSpPr>
        <p:spPr>
          <a:xfrm>
            <a:off x="914403" y="2571755"/>
            <a:ext cx="7315200" cy="8535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a:t>
            </a:r>
            <a:r>
              <a:rPr b="1" lang="en" sz="1800">
                <a:solidFill>
                  <a:schemeClr val="dk2"/>
                </a:solidFill>
                <a:latin typeface="Source Code Pro"/>
                <a:ea typeface="Source Code Pro"/>
                <a:cs typeface="Source Code Pro"/>
                <a:sym typeface="Source Code Pro"/>
              </a:rPr>
              <a:t>How might we</a:t>
            </a:r>
            <a:r>
              <a:rPr lang="en" sz="1800">
                <a:solidFill>
                  <a:schemeClr val="dk2"/>
                </a:solidFill>
                <a:latin typeface="Source Code Pro"/>
                <a:ea typeface="Source Code Pro"/>
                <a:cs typeface="Source Code Pro"/>
                <a:sym typeface="Source Code Pro"/>
              </a:rPr>
              <a:t> make chapel more accessible?”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Google Shape;175;p28"/>
          <p:cNvPicPr preferRelativeResize="0"/>
          <p:nvPr/>
        </p:nvPicPr>
        <p:blipFill>
          <a:blip r:embed="rId3">
            <a:alphaModFix/>
          </a:blip>
          <a:stretch>
            <a:fillRect/>
          </a:stretch>
        </p:blipFill>
        <p:spPr>
          <a:xfrm>
            <a:off x="7637212" y="95796"/>
            <a:ext cx="1405643" cy="1260599"/>
          </a:xfrm>
          <a:prstGeom prst="rect">
            <a:avLst/>
          </a:prstGeom>
          <a:noFill/>
          <a:ln>
            <a:noFill/>
          </a:ln>
        </p:spPr>
      </p:pic>
      <p:sp>
        <p:nvSpPr>
          <p:cNvPr id="176" name="Google Shape;176;p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5: Evolution</a:t>
            </a:r>
            <a:endParaRPr/>
          </a:p>
        </p:txBody>
      </p:sp>
      <p:pic>
        <p:nvPicPr>
          <p:cNvPr id="177" name="Google Shape;177;p28"/>
          <p:cNvPicPr preferRelativeResize="0"/>
          <p:nvPr/>
        </p:nvPicPr>
        <p:blipFill>
          <a:blip r:embed="rId4">
            <a:alphaModFix/>
          </a:blip>
          <a:stretch>
            <a:fillRect/>
          </a:stretch>
        </p:blipFill>
        <p:spPr>
          <a:xfrm>
            <a:off x="5173437" y="1670282"/>
            <a:ext cx="2745925" cy="3174249"/>
          </a:xfrm>
          <a:prstGeom prst="rect">
            <a:avLst/>
          </a:prstGeom>
          <a:noFill/>
          <a:ln>
            <a:noFill/>
          </a:ln>
        </p:spPr>
      </p:pic>
      <p:pic>
        <p:nvPicPr>
          <p:cNvPr id="178" name="Google Shape;178;p28"/>
          <p:cNvPicPr preferRelativeResize="0"/>
          <p:nvPr/>
        </p:nvPicPr>
        <p:blipFill>
          <a:blip r:embed="rId5">
            <a:alphaModFix/>
          </a:blip>
          <a:stretch>
            <a:fillRect/>
          </a:stretch>
        </p:blipFill>
        <p:spPr>
          <a:xfrm>
            <a:off x="1132113" y="1808038"/>
            <a:ext cx="3684825" cy="289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29"/>
          <p:cNvPicPr preferRelativeResize="0"/>
          <p:nvPr/>
        </p:nvPicPr>
        <p:blipFill>
          <a:blip r:embed="rId3">
            <a:alphaModFix/>
          </a:blip>
          <a:stretch>
            <a:fillRect/>
          </a:stretch>
        </p:blipFill>
        <p:spPr>
          <a:xfrm>
            <a:off x="7637212" y="95796"/>
            <a:ext cx="1405643" cy="1260599"/>
          </a:xfrm>
          <a:prstGeom prst="rect">
            <a:avLst/>
          </a:prstGeom>
          <a:noFill/>
          <a:ln>
            <a:noFill/>
          </a:ln>
        </p:spPr>
      </p:pic>
      <p:sp>
        <p:nvSpPr>
          <p:cNvPr id="184" name="Google Shape;184;p2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5: Evolution</a:t>
            </a:r>
            <a:endParaRPr/>
          </a:p>
        </p:txBody>
      </p:sp>
      <p:sp>
        <p:nvSpPr>
          <p:cNvPr id="185" name="Google Shape;185;p29"/>
          <p:cNvSpPr txBox="1"/>
          <p:nvPr/>
        </p:nvSpPr>
        <p:spPr>
          <a:xfrm>
            <a:off x="567150" y="2428399"/>
            <a:ext cx="8009700" cy="8535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2"/>
                </a:solidFill>
                <a:latin typeface="Source Code Pro"/>
                <a:ea typeface="Source Code Pro"/>
                <a:cs typeface="Source Code Pro"/>
                <a:sym typeface="Source Code Pro"/>
              </a:rPr>
              <a:t>“</a:t>
            </a:r>
            <a:r>
              <a:rPr b="1" lang="en" sz="1800">
                <a:solidFill>
                  <a:schemeClr val="dk2"/>
                </a:solidFill>
                <a:latin typeface="Source Code Pro"/>
                <a:ea typeface="Source Code Pro"/>
                <a:cs typeface="Source Code Pro"/>
                <a:sym typeface="Source Code Pro"/>
              </a:rPr>
              <a:t>How might we</a:t>
            </a:r>
            <a:r>
              <a:rPr lang="en" sz="1800">
                <a:solidFill>
                  <a:schemeClr val="dk2"/>
                </a:solidFill>
                <a:latin typeface="Source Code Pro"/>
                <a:ea typeface="Source Code Pro"/>
                <a:cs typeface="Source Code Pro"/>
                <a:sym typeface="Source Code Pro"/>
              </a:rPr>
              <a:t> fit chapel into student’s schedules?”</a:t>
            </a:r>
            <a:endParaRPr sz="1800">
              <a:solidFill>
                <a:schemeClr val="dk2"/>
              </a:solidFill>
              <a:latin typeface="Source Code Pro"/>
              <a:ea typeface="Source Code Pro"/>
              <a:cs typeface="Source Code Pro"/>
              <a:sym typeface="Source Code Pro"/>
            </a:endParaRPr>
          </a:p>
          <a:p>
            <a:pPr indent="457200" lvl="0" marL="0" rtl="0" algn="l">
              <a:lnSpc>
                <a:spcPct val="115000"/>
              </a:lnSpc>
              <a:spcBef>
                <a:spcPts val="1600"/>
              </a:spcBef>
              <a:spcAft>
                <a:spcPts val="1600"/>
              </a:spcAft>
              <a:buNone/>
            </a:pPr>
            <a:r>
              <a:rPr lang="en" sz="1800">
                <a:solidFill>
                  <a:schemeClr val="dk2"/>
                </a:solidFill>
                <a:latin typeface="Source Code Pro"/>
                <a:ea typeface="Source Code Pro"/>
                <a:cs typeface="Source Code Pro"/>
                <a:sym typeface="Source Code Pro"/>
              </a:rPr>
              <a:t>“</a:t>
            </a:r>
            <a:r>
              <a:rPr b="1" lang="en" sz="1800">
                <a:solidFill>
                  <a:schemeClr val="dk2"/>
                </a:solidFill>
                <a:latin typeface="Source Code Pro"/>
                <a:ea typeface="Source Code Pro"/>
                <a:cs typeface="Source Code Pro"/>
                <a:sym typeface="Source Code Pro"/>
              </a:rPr>
              <a:t>How might we</a:t>
            </a:r>
            <a:r>
              <a:rPr lang="en" sz="1800">
                <a:solidFill>
                  <a:schemeClr val="dk2"/>
                </a:solidFill>
                <a:latin typeface="Source Code Pro"/>
                <a:ea typeface="Source Code Pro"/>
                <a:cs typeface="Source Code Pro"/>
                <a:sym typeface="Source Code Pro"/>
              </a:rPr>
              <a:t> create more inviting chapels?”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idx="1" type="body"/>
          </p:nvPr>
        </p:nvSpPr>
        <p:spPr>
          <a:xfrm>
            <a:off x="311700" y="1356400"/>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Less chapels per week</a:t>
            </a:r>
            <a:endParaRPr/>
          </a:p>
          <a:p>
            <a:pPr indent="-342900" lvl="0" marL="457200" rtl="0" algn="l">
              <a:spcBef>
                <a:spcPts val="0"/>
              </a:spcBef>
              <a:spcAft>
                <a:spcPts val="0"/>
              </a:spcAft>
              <a:buSzPts val="1800"/>
              <a:buChar char="●"/>
            </a:pPr>
            <a:r>
              <a:rPr lang="en"/>
              <a:t>Shift AfterDark to 5 o’clock</a:t>
            </a:r>
            <a:endParaRPr/>
          </a:p>
          <a:p>
            <a:pPr indent="-342900" lvl="0" marL="457200" rtl="0" algn="l">
              <a:spcBef>
                <a:spcPts val="0"/>
              </a:spcBef>
              <a:spcAft>
                <a:spcPts val="0"/>
              </a:spcAft>
              <a:buSzPts val="1800"/>
              <a:buChar char="●"/>
            </a:pPr>
            <a:r>
              <a:rPr lang="en"/>
              <a:t>Specific time for Chapels only</a:t>
            </a:r>
            <a:endParaRPr/>
          </a:p>
        </p:txBody>
      </p:sp>
      <p:pic>
        <p:nvPicPr>
          <p:cNvPr id="191" name="Google Shape;191;p30"/>
          <p:cNvPicPr preferRelativeResize="0"/>
          <p:nvPr/>
        </p:nvPicPr>
        <p:blipFill>
          <a:blip r:embed="rId3">
            <a:alphaModFix/>
          </a:blip>
          <a:stretch>
            <a:fillRect/>
          </a:stretch>
        </p:blipFill>
        <p:spPr>
          <a:xfrm>
            <a:off x="7637212" y="95796"/>
            <a:ext cx="1405643" cy="1260599"/>
          </a:xfrm>
          <a:prstGeom prst="rect">
            <a:avLst/>
          </a:prstGeom>
          <a:noFill/>
          <a:ln>
            <a:noFill/>
          </a:ln>
        </p:spPr>
      </p:pic>
      <p:sp>
        <p:nvSpPr>
          <p:cNvPr id="192" name="Google Shape;192;p3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5: Evolution</a:t>
            </a:r>
            <a:endParaRPr/>
          </a:p>
        </p:txBody>
      </p:sp>
      <p:pic>
        <p:nvPicPr>
          <p:cNvPr id="193" name="Google Shape;193;p30"/>
          <p:cNvPicPr preferRelativeResize="0"/>
          <p:nvPr/>
        </p:nvPicPr>
        <p:blipFill>
          <a:blip r:embed="rId4">
            <a:alphaModFix/>
          </a:blip>
          <a:stretch>
            <a:fillRect/>
          </a:stretch>
        </p:blipFill>
        <p:spPr>
          <a:xfrm>
            <a:off x="865705" y="2571750"/>
            <a:ext cx="3199104" cy="2239375"/>
          </a:xfrm>
          <a:prstGeom prst="rect">
            <a:avLst/>
          </a:prstGeom>
          <a:noFill/>
          <a:ln>
            <a:noFill/>
          </a:ln>
        </p:spPr>
      </p:pic>
      <p:pic>
        <p:nvPicPr>
          <p:cNvPr id="194" name="Google Shape;194;p30"/>
          <p:cNvPicPr preferRelativeResize="0"/>
          <p:nvPr/>
        </p:nvPicPr>
        <p:blipFill>
          <a:blip r:embed="rId5">
            <a:alphaModFix/>
          </a:blip>
          <a:stretch>
            <a:fillRect/>
          </a:stretch>
        </p:blipFill>
        <p:spPr>
          <a:xfrm>
            <a:off x="6274701" y="1468826"/>
            <a:ext cx="2272001" cy="3408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31"/>
          <p:cNvPicPr preferRelativeResize="0"/>
          <p:nvPr/>
        </p:nvPicPr>
        <p:blipFill>
          <a:blip r:embed="rId3">
            <a:alphaModFix/>
          </a:blip>
          <a:stretch>
            <a:fillRect/>
          </a:stretch>
        </p:blipFill>
        <p:spPr>
          <a:xfrm>
            <a:off x="1371733" y="331575"/>
            <a:ext cx="6400526" cy="4480350"/>
          </a:xfrm>
          <a:prstGeom prst="rect">
            <a:avLst/>
          </a:prstGeom>
          <a:noFill/>
          <a:ln>
            <a:noFill/>
          </a:ln>
        </p:spPr>
      </p:pic>
      <p:pic>
        <p:nvPicPr>
          <p:cNvPr id="200" name="Google Shape;200;p31"/>
          <p:cNvPicPr preferRelativeResize="0"/>
          <p:nvPr/>
        </p:nvPicPr>
        <p:blipFill>
          <a:blip r:embed="rId4">
            <a:alphaModFix/>
          </a:blip>
          <a:stretch>
            <a:fillRect/>
          </a:stretch>
        </p:blipFill>
        <p:spPr>
          <a:xfrm rot="-825939">
            <a:off x="2587351" y="3629746"/>
            <a:ext cx="2017760" cy="7004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Problem / Challenge:</a:t>
            </a:r>
            <a:endParaRPr/>
          </a:p>
        </p:txBody>
      </p:sp>
      <p:sp>
        <p:nvSpPr>
          <p:cNvPr id="70" name="Google Shape;70;p1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Being required to go to Chapel has been a problem for many students. People are not engaged in Chapel, people are trying to skip chapel, and people are just paying the fine.</a:t>
            </a:r>
            <a:endParaRPr/>
          </a:p>
        </p:txBody>
      </p:sp>
      <p:pic>
        <p:nvPicPr>
          <p:cNvPr id="71" name="Google Shape;71;p14"/>
          <p:cNvPicPr preferRelativeResize="0"/>
          <p:nvPr/>
        </p:nvPicPr>
        <p:blipFill>
          <a:blip r:embed="rId3">
            <a:alphaModFix/>
          </a:blip>
          <a:stretch>
            <a:fillRect/>
          </a:stretch>
        </p:blipFill>
        <p:spPr>
          <a:xfrm>
            <a:off x="7637212" y="95796"/>
            <a:ext cx="1405643" cy="12605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DISC</a:t>
            </a:r>
            <a:endParaRPr/>
          </a:p>
        </p:txBody>
      </p:sp>
      <p:sp>
        <p:nvSpPr>
          <p:cNvPr id="206" name="Google Shape;206;p3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Guillermo:S</a:t>
            </a:r>
            <a:endParaRPr/>
          </a:p>
          <a:p>
            <a:pPr indent="-342900" lvl="0" marL="457200" rtl="0" algn="l">
              <a:spcBef>
                <a:spcPts val="0"/>
              </a:spcBef>
              <a:spcAft>
                <a:spcPts val="0"/>
              </a:spcAft>
              <a:buSzPts val="1800"/>
              <a:buChar char="●"/>
            </a:pPr>
            <a:r>
              <a:rPr lang="en"/>
              <a:t>Kenny:</a:t>
            </a:r>
            <a:r>
              <a:rPr lang="en"/>
              <a:t>S</a:t>
            </a:r>
            <a:endParaRPr/>
          </a:p>
          <a:p>
            <a:pPr indent="-342900" lvl="0" marL="457200" rtl="0" algn="l">
              <a:spcBef>
                <a:spcPts val="0"/>
              </a:spcBef>
              <a:spcAft>
                <a:spcPts val="0"/>
              </a:spcAft>
              <a:buSzPts val="1800"/>
              <a:buChar char="●"/>
            </a:pPr>
            <a:r>
              <a:rPr lang="en"/>
              <a:t>Jeff:C</a:t>
            </a:r>
            <a:endParaRPr/>
          </a:p>
          <a:p>
            <a:pPr indent="-342900" lvl="0" marL="457200" rtl="0" algn="l">
              <a:spcBef>
                <a:spcPts val="0"/>
              </a:spcBef>
              <a:spcAft>
                <a:spcPts val="0"/>
              </a:spcAft>
              <a:buSzPts val="1800"/>
              <a:buChar char="●"/>
            </a:pPr>
            <a:r>
              <a:rPr lang="en"/>
              <a:t>Elijah:I</a:t>
            </a:r>
            <a:endParaRPr/>
          </a:p>
        </p:txBody>
      </p:sp>
      <p:pic>
        <p:nvPicPr>
          <p:cNvPr id="207" name="Google Shape;207;p32"/>
          <p:cNvPicPr preferRelativeResize="0"/>
          <p:nvPr/>
        </p:nvPicPr>
        <p:blipFill>
          <a:blip r:embed="rId3">
            <a:alphaModFix/>
          </a:blip>
          <a:stretch>
            <a:fillRect/>
          </a:stretch>
        </p:blipFill>
        <p:spPr>
          <a:xfrm>
            <a:off x="7637212" y="95796"/>
            <a:ext cx="1405643" cy="1260599"/>
          </a:xfrm>
          <a:prstGeom prst="rect">
            <a:avLst/>
          </a:prstGeom>
          <a:noFill/>
          <a:ln>
            <a:noFill/>
          </a:ln>
        </p:spPr>
      </p:pic>
      <p:pic>
        <p:nvPicPr>
          <p:cNvPr id="208" name="Google Shape;208;p32"/>
          <p:cNvPicPr preferRelativeResize="0"/>
          <p:nvPr/>
        </p:nvPicPr>
        <p:blipFill rotWithShape="1">
          <a:blip r:embed="rId4">
            <a:alphaModFix/>
          </a:blip>
          <a:srcRect b="0" l="0" r="0" t="0"/>
          <a:stretch/>
        </p:blipFill>
        <p:spPr>
          <a:xfrm>
            <a:off x="3232375" y="670350"/>
            <a:ext cx="3925551" cy="38983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3"/>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Dynamics</a:t>
            </a:r>
            <a:endParaRPr/>
          </a:p>
        </p:txBody>
      </p:sp>
      <p:pic>
        <p:nvPicPr>
          <p:cNvPr id="214" name="Google Shape;214;p33"/>
          <p:cNvPicPr preferRelativeResize="0"/>
          <p:nvPr/>
        </p:nvPicPr>
        <p:blipFill>
          <a:blip r:embed="rId3">
            <a:alphaModFix/>
          </a:blip>
          <a:stretch>
            <a:fillRect/>
          </a:stretch>
        </p:blipFill>
        <p:spPr>
          <a:xfrm>
            <a:off x="7637212" y="95796"/>
            <a:ext cx="1405643" cy="1260599"/>
          </a:xfrm>
          <a:prstGeom prst="rect">
            <a:avLst/>
          </a:prstGeom>
          <a:noFill/>
          <a:ln>
            <a:noFill/>
          </a:ln>
        </p:spPr>
      </p:pic>
      <p:pic>
        <p:nvPicPr>
          <p:cNvPr id="215" name="Google Shape;215;p33"/>
          <p:cNvPicPr preferRelativeResize="0"/>
          <p:nvPr/>
        </p:nvPicPr>
        <p:blipFill>
          <a:blip r:embed="rId4">
            <a:alphaModFix/>
          </a:blip>
          <a:stretch>
            <a:fillRect/>
          </a:stretch>
        </p:blipFill>
        <p:spPr>
          <a:xfrm>
            <a:off x="434164" y="1106000"/>
            <a:ext cx="5655584" cy="3846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Faith Integration</a:t>
            </a:r>
            <a:endParaRPr/>
          </a:p>
        </p:txBody>
      </p:sp>
      <p:sp>
        <p:nvSpPr>
          <p:cNvPr id="221" name="Google Shape;221;p34"/>
          <p:cNvSpPr txBox="1"/>
          <p:nvPr>
            <p:ph idx="1" type="body"/>
          </p:nvPr>
        </p:nvSpPr>
        <p:spPr>
          <a:xfrm>
            <a:off x="311700" y="1287726"/>
            <a:ext cx="8520600" cy="37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Hebrews 10:24-25</a:t>
            </a:r>
            <a:endParaRPr sz="1700"/>
          </a:p>
          <a:p>
            <a:pPr indent="-336550" lvl="0" marL="457200" rtl="0" algn="l">
              <a:spcBef>
                <a:spcPts val="1600"/>
              </a:spcBef>
              <a:spcAft>
                <a:spcPts val="0"/>
              </a:spcAft>
              <a:buSzPts val="1700"/>
              <a:buChar char="●"/>
            </a:pPr>
            <a:r>
              <a:rPr lang="en" sz="1700"/>
              <a:t>“And let us consider how to stir up one another to love and good works, not neglecting to meet together, as is the habit of some, but encouraging one another, and all the more as you see the Day drawing near.”</a:t>
            </a:r>
            <a:endParaRPr sz="1700"/>
          </a:p>
          <a:p>
            <a:pPr indent="0" lvl="0" marL="0" rtl="0" algn="l">
              <a:spcBef>
                <a:spcPts val="1600"/>
              </a:spcBef>
              <a:spcAft>
                <a:spcPts val="0"/>
              </a:spcAft>
              <a:buNone/>
            </a:pPr>
            <a:r>
              <a:rPr lang="en" sz="1700"/>
              <a:t>Matthew 12:34</a:t>
            </a:r>
            <a:endParaRPr sz="1700"/>
          </a:p>
          <a:p>
            <a:pPr indent="-336550" lvl="0" marL="457200" rtl="0" algn="l">
              <a:spcBef>
                <a:spcPts val="1600"/>
              </a:spcBef>
              <a:spcAft>
                <a:spcPts val="0"/>
              </a:spcAft>
              <a:buSzPts val="1700"/>
              <a:buChar char="●"/>
            </a:pPr>
            <a:r>
              <a:rPr lang="en" sz="1700"/>
              <a:t>You brood of vipers! How can you speak good things, when you are evil? For out of the abundance of the heart the mouth speaks</a:t>
            </a:r>
            <a:endParaRPr sz="1700"/>
          </a:p>
        </p:txBody>
      </p:sp>
      <p:pic>
        <p:nvPicPr>
          <p:cNvPr id="222" name="Google Shape;222;p34"/>
          <p:cNvPicPr preferRelativeResize="0"/>
          <p:nvPr/>
        </p:nvPicPr>
        <p:blipFill>
          <a:blip r:embed="rId3">
            <a:alphaModFix/>
          </a:blip>
          <a:stretch>
            <a:fillRect/>
          </a:stretch>
        </p:blipFill>
        <p:spPr>
          <a:xfrm>
            <a:off x="7637212" y="95796"/>
            <a:ext cx="1405643" cy="12605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Faith Integration</a:t>
            </a:r>
            <a:endParaRPr/>
          </a:p>
        </p:txBody>
      </p:sp>
      <p:pic>
        <p:nvPicPr>
          <p:cNvPr id="228" name="Google Shape;228;p35"/>
          <p:cNvPicPr preferRelativeResize="0"/>
          <p:nvPr/>
        </p:nvPicPr>
        <p:blipFill>
          <a:blip r:embed="rId3">
            <a:alphaModFix/>
          </a:blip>
          <a:stretch>
            <a:fillRect/>
          </a:stretch>
        </p:blipFill>
        <p:spPr>
          <a:xfrm>
            <a:off x="7637212" y="95796"/>
            <a:ext cx="1405643" cy="1260599"/>
          </a:xfrm>
          <a:prstGeom prst="rect">
            <a:avLst/>
          </a:prstGeom>
          <a:noFill/>
          <a:ln>
            <a:noFill/>
          </a:ln>
        </p:spPr>
      </p:pic>
      <p:pic>
        <p:nvPicPr>
          <p:cNvPr id="229" name="Google Shape;229;p35"/>
          <p:cNvPicPr preferRelativeResize="0"/>
          <p:nvPr/>
        </p:nvPicPr>
        <p:blipFill>
          <a:blip r:embed="rId4">
            <a:alphaModFix/>
          </a:blip>
          <a:stretch>
            <a:fillRect/>
          </a:stretch>
        </p:blipFill>
        <p:spPr>
          <a:xfrm>
            <a:off x="152400" y="1562015"/>
            <a:ext cx="8839202" cy="24276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idx="1" type="body"/>
          </p:nvPr>
        </p:nvSpPr>
        <p:spPr>
          <a:xfrm>
            <a:off x="155525" y="171177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Survey</a:t>
            </a:r>
            <a:endParaRPr/>
          </a:p>
          <a:p>
            <a:pPr indent="0" lvl="0" marL="0" rtl="0" algn="l">
              <a:spcBef>
                <a:spcPts val="1600"/>
              </a:spcBef>
              <a:spcAft>
                <a:spcPts val="0"/>
              </a:spcAft>
              <a:buNone/>
            </a:pPr>
            <a:r>
              <a:rPr lang="en"/>
              <a:t> Google Forms</a:t>
            </a:r>
            <a:endParaRPr/>
          </a:p>
          <a:p>
            <a:pPr indent="0" lvl="0" marL="0" rtl="0" algn="l">
              <a:spcBef>
                <a:spcPts val="1600"/>
              </a:spcBef>
              <a:spcAft>
                <a:spcPts val="1600"/>
              </a:spcAft>
              <a:buNone/>
            </a:pPr>
            <a:r>
              <a:t/>
            </a:r>
            <a:endParaRPr/>
          </a:p>
        </p:txBody>
      </p:sp>
      <p:pic>
        <p:nvPicPr>
          <p:cNvPr id="77" name="Google Shape;77;p15"/>
          <p:cNvPicPr preferRelativeResize="0"/>
          <p:nvPr/>
        </p:nvPicPr>
        <p:blipFill>
          <a:blip r:embed="rId3">
            <a:alphaModFix/>
          </a:blip>
          <a:stretch>
            <a:fillRect/>
          </a:stretch>
        </p:blipFill>
        <p:spPr>
          <a:xfrm>
            <a:off x="610404" y="2876215"/>
            <a:ext cx="1104150" cy="1000950"/>
          </a:xfrm>
          <a:prstGeom prst="rect">
            <a:avLst/>
          </a:prstGeom>
          <a:noFill/>
          <a:ln>
            <a:noFill/>
          </a:ln>
        </p:spPr>
      </p:pic>
      <p:pic>
        <p:nvPicPr>
          <p:cNvPr id="78" name="Google Shape;78;p15"/>
          <p:cNvPicPr preferRelativeResize="0"/>
          <p:nvPr/>
        </p:nvPicPr>
        <p:blipFill>
          <a:blip r:embed="rId4">
            <a:alphaModFix/>
          </a:blip>
          <a:stretch>
            <a:fillRect/>
          </a:stretch>
        </p:blipFill>
        <p:spPr>
          <a:xfrm>
            <a:off x="7637212" y="95796"/>
            <a:ext cx="1405643" cy="1260599"/>
          </a:xfrm>
          <a:prstGeom prst="rect">
            <a:avLst/>
          </a:prstGeom>
          <a:noFill/>
          <a:ln>
            <a:noFill/>
          </a:ln>
        </p:spPr>
      </p:pic>
      <p:pic>
        <p:nvPicPr>
          <p:cNvPr id="79" name="Google Shape;79;p15"/>
          <p:cNvPicPr preferRelativeResize="0"/>
          <p:nvPr/>
        </p:nvPicPr>
        <p:blipFill>
          <a:blip r:embed="rId5">
            <a:alphaModFix/>
          </a:blip>
          <a:stretch>
            <a:fillRect/>
          </a:stretch>
        </p:blipFill>
        <p:spPr>
          <a:xfrm>
            <a:off x="3357540" y="709874"/>
            <a:ext cx="3541277" cy="4101800"/>
          </a:xfrm>
          <a:prstGeom prst="rect">
            <a:avLst/>
          </a:prstGeom>
          <a:noFill/>
          <a:ln>
            <a:noFill/>
          </a:ln>
        </p:spPr>
      </p:pic>
      <p:sp>
        <p:nvSpPr>
          <p:cNvPr id="80" name="Google Shape;80;p1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1: Discovery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6"/>
          <p:cNvPicPr preferRelativeResize="0"/>
          <p:nvPr/>
        </p:nvPicPr>
        <p:blipFill>
          <a:blip r:embed="rId3">
            <a:alphaModFix/>
          </a:blip>
          <a:stretch>
            <a:fillRect/>
          </a:stretch>
        </p:blipFill>
        <p:spPr>
          <a:xfrm>
            <a:off x="311697" y="1501647"/>
            <a:ext cx="3949801" cy="2705450"/>
          </a:xfrm>
          <a:prstGeom prst="rect">
            <a:avLst/>
          </a:prstGeom>
          <a:noFill/>
          <a:ln>
            <a:noFill/>
          </a:ln>
        </p:spPr>
      </p:pic>
      <p:pic>
        <p:nvPicPr>
          <p:cNvPr id="86" name="Google Shape;86;p16"/>
          <p:cNvPicPr preferRelativeResize="0"/>
          <p:nvPr/>
        </p:nvPicPr>
        <p:blipFill>
          <a:blip r:embed="rId4">
            <a:alphaModFix/>
          </a:blip>
          <a:stretch>
            <a:fillRect/>
          </a:stretch>
        </p:blipFill>
        <p:spPr>
          <a:xfrm>
            <a:off x="7637212" y="95796"/>
            <a:ext cx="1405643" cy="1260599"/>
          </a:xfrm>
          <a:prstGeom prst="rect">
            <a:avLst/>
          </a:prstGeom>
          <a:noFill/>
          <a:ln>
            <a:noFill/>
          </a:ln>
        </p:spPr>
      </p:pic>
      <p:pic>
        <p:nvPicPr>
          <p:cNvPr id="87" name="Google Shape;87;p16"/>
          <p:cNvPicPr preferRelativeResize="0"/>
          <p:nvPr/>
        </p:nvPicPr>
        <p:blipFill>
          <a:blip r:embed="rId5">
            <a:alphaModFix/>
          </a:blip>
          <a:stretch>
            <a:fillRect/>
          </a:stretch>
        </p:blipFill>
        <p:spPr>
          <a:xfrm>
            <a:off x="4413897" y="1508795"/>
            <a:ext cx="4577704" cy="3218303"/>
          </a:xfrm>
          <a:prstGeom prst="rect">
            <a:avLst/>
          </a:prstGeom>
          <a:noFill/>
          <a:ln>
            <a:noFill/>
          </a:ln>
        </p:spPr>
      </p:pic>
      <p:sp>
        <p:nvSpPr>
          <p:cNvPr id="88" name="Google Shape;88;p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1: Discovery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2: Interpretation</a:t>
            </a:r>
            <a:endParaRPr/>
          </a:p>
        </p:txBody>
      </p:sp>
      <p:pic>
        <p:nvPicPr>
          <p:cNvPr id="94" name="Google Shape;94;p17"/>
          <p:cNvPicPr preferRelativeResize="0"/>
          <p:nvPr/>
        </p:nvPicPr>
        <p:blipFill>
          <a:blip r:embed="rId3">
            <a:alphaModFix/>
          </a:blip>
          <a:stretch>
            <a:fillRect/>
          </a:stretch>
        </p:blipFill>
        <p:spPr>
          <a:xfrm>
            <a:off x="7637212" y="95796"/>
            <a:ext cx="1405643" cy="1260599"/>
          </a:xfrm>
          <a:prstGeom prst="rect">
            <a:avLst/>
          </a:prstGeom>
          <a:noFill/>
          <a:ln>
            <a:noFill/>
          </a:ln>
        </p:spPr>
      </p:pic>
      <p:pic>
        <p:nvPicPr>
          <p:cNvPr id="95" name="Google Shape;95;p17"/>
          <p:cNvPicPr preferRelativeResize="0"/>
          <p:nvPr/>
        </p:nvPicPr>
        <p:blipFill rotWithShape="1">
          <a:blip r:embed="rId4">
            <a:alphaModFix/>
          </a:blip>
          <a:srcRect b="-5500" l="0" r="0" t="5500"/>
          <a:stretch/>
        </p:blipFill>
        <p:spPr>
          <a:xfrm>
            <a:off x="6116974" y="1558526"/>
            <a:ext cx="2715325" cy="3223786"/>
          </a:xfrm>
          <a:prstGeom prst="rect">
            <a:avLst/>
          </a:prstGeom>
          <a:noFill/>
          <a:ln>
            <a:noFill/>
          </a:ln>
        </p:spPr>
      </p:pic>
      <p:sp>
        <p:nvSpPr>
          <p:cNvPr id="96" name="Google Shape;96;p17"/>
          <p:cNvSpPr txBox="1"/>
          <p:nvPr/>
        </p:nvSpPr>
        <p:spPr>
          <a:xfrm>
            <a:off x="256150" y="1258800"/>
            <a:ext cx="5587200" cy="352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latin typeface="Source Code Pro"/>
                <a:ea typeface="Source Code Pro"/>
                <a:cs typeface="Source Code Pro"/>
                <a:sym typeface="Source Code Pro"/>
              </a:rPr>
              <a:t>Students feel </a:t>
            </a:r>
            <a:r>
              <a:rPr b="1" lang="en" sz="1800">
                <a:solidFill>
                  <a:schemeClr val="dk2"/>
                </a:solidFill>
                <a:latin typeface="Source Code Pro"/>
                <a:ea typeface="Source Code Pro"/>
                <a:cs typeface="Source Code Pro"/>
                <a:sym typeface="Source Code Pro"/>
              </a:rPr>
              <a:t>forced</a:t>
            </a:r>
            <a:endParaRPr b="1" sz="1800">
              <a:solidFill>
                <a:schemeClr val="dk2"/>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sz="1800">
                <a:solidFill>
                  <a:schemeClr val="dk2"/>
                </a:solidFill>
                <a:latin typeface="Source Code Pro"/>
                <a:ea typeface="Source Code Pro"/>
                <a:cs typeface="Source Code Pro"/>
                <a:sym typeface="Source Code Pro"/>
              </a:rPr>
              <a:t>Students like to go to the </a:t>
            </a:r>
            <a:r>
              <a:rPr b="1" lang="en" sz="1800">
                <a:solidFill>
                  <a:schemeClr val="dk2"/>
                </a:solidFill>
                <a:latin typeface="Source Code Pro"/>
                <a:ea typeface="Source Code Pro"/>
                <a:cs typeface="Source Code Pro"/>
                <a:sym typeface="Source Code Pro"/>
              </a:rPr>
              <a:t>shortest</a:t>
            </a:r>
            <a:r>
              <a:rPr lang="en" sz="1800">
                <a:solidFill>
                  <a:schemeClr val="dk2"/>
                </a:solidFill>
                <a:latin typeface="Source Code Pro"/>
                <a:ea typeface="Source Code Pro"/>
                <a:cs typeface="Source Code Pro"/>
                <a:sym typeface="Source Code Pro"/>
              </a:rPr>
              <a:t> chapels (Fives)</a:t>
            </a:r>
            <a:endParaRPr b="1" sz="1800">
              <a:solidFill>
                <a:schemeClr val="dk2"/>
              </a:solidFill>
              <a:latin typeface="Source Code Pro"/>
              <a:ea typeface="Source Code Pro"/>
              <a:cs typeface="Source Code Pro"/>
              <a:sym typeface="Source Code Pro"/>
            </a:endParaRPr>
          </a:p>
          <a:p>
            <a:pPr indent="0" lvl="0" marL="0" rtl="0" algn="l">
              <a:lnSpc>
                <a:spcPct val="115000"/>
              </a:lnSpc>
              <a:spcBef>
                <a:spcPts val="1600"/>
              </a:spcBef>
              <a:spcAft>
                <a:spcPts val="0"/>
              </a:spcAft>
              <a:buNone/>
            </a:pPr>
            <a:r>
              <a:rPr lang="en" sz="1800">
                <a:solidFill>
                  <a:schemeClr val="dk2"/>
                </a:solidFill>
                <a:latin typeface="Source Code Pro"/>
                <a:ea typeface="Source Code Pro"/>
                <a:cs typeface="Source Code Pro"/>
                <a:sym typeface="Source Code Pro"/>
              </a:rPr>
              <a:t>No one mentioned going to </a:t>
            </a:r>
            <a:r>
              <a:rPr b="1" lang="en" sz="1800">
                <a:solidFill>
                  <a:schemeClr val="dk2"/>
                </a:solidFill>
                <a:latin typeface="Source Code Pro"/>
                <a:ea typeface="Source Code Pro"/>
                <a:cs typeface="Source Code Pro"/>
                <a:sym typeface="Source Code Pro"/>
              </a:rPr>
              <a:t>Afterdark</a:t>
            </a:r>
            <a:endParaRPr b="1" sz="1800">
              <a:solidFill>
                <a:schemeClr val="dk2"/>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None/>
            </a:pPr>
            <a:r>
              <a:rPr lang="en" sz="1800">
                <a:solidFill>
                  <a:schemeClr val="dk2"/>
                </a:solidFill>
                <a:latin typeface="Source Code Pro"/>
                <a:ea typeface="Source Code Pro"/>
                <a:cs typeface="Source Code Pro"/>
                <a:sym typeface="Source Code Pro"/>
              </a:rPr>
              <a:t>Students don’t like the </a:t>
            </a:r>
            <a:r>
              <a:rPr b="1" lang="en" sz="1800">
                <a:solidFill>
                  <a:schemeClr val="dk2"/>
                </a:solidFill>
                <a:latin typeface="Source Code Pro"/>
                <a:ea typeface="Source Code Pro"/>
                <a:cs typeface="Source Code Pro"/>
                <a:sym typeface="Source Code Pro"/>
              </a:rPr>
              <a:t>content</a:t>
            </a:r>
            <a:endParaRPr b="1" sz="1800">
              <a:solidFill>
                <a:schemeClr val="dk2"/>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nvSpPr>
        <p:spPr>
          <a:xfrm>
            <a:off x="256150" y="1258800"/>
            <a:ext cx="8786700" cy="352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latin typeface="Source Code Pro"/>
                <a:ea typeface="Source Code Pro"/>
                <a:cs typeface="Source Code Pro"/>
                <a:sym typeface="Source Code Pro"/>
              </a:rPr>
              <a:t>Problems:</a:t>
            </a:r>
            <a:endParaRPr sz="1800">
              <a:solidFill>
                <a:schemeClr val="dk2"/>
              </a:solidFill>
              <a:latin typeface="Source Code Pro"/>
              <a:ea typeface="Source Code Pro"/>
              <a:cs typeface="Source Code Pro"/>
              <a:sym typeface="Source Code Pro"/>
            </a:endParaRPr>
          </a:p>
          <a:p>
            <a:pPr indent="-342900" lvl="0" marL="457200" rtl="0" algn="l">
              <a:lnSpc>
                <a:spcPct val="115000"/>
              </a:lnSpc>
              <a:spcBef>
                <a:spcPts val="1600"/>
              </a:spcBef>
              <a:spcAft>
                <a:spcPts val="0"/>
              </a:spcAft>
              <a:buClr>
                <a:schemeClr val="dk2"/>
              </a:buClr>
              <a:buSzPts val="1800"/>
              <a:buFont typeface="Source Code Pro"/>
              <a:buAutoNum type="arabicPeriod"/>
            </a:pPr>
            <a:r>
              <a:rPr lang="en" sz="1800">
                <a:solidFill>
                  <a:schemeClr val="dk2"/>
                </a:solidFill>
                <a:latin typeface="Source Code Pro"/>
                <a:ea typeface="Source Code Pro"/>
                <a:cs typeface="Source Code Pro"/>
                <a:sym typeface="Source Code Pro"/>
              </a:rPr>
              <a:t>Timing</a:t>
            </a:r>
            <a:endParaRPr sz="1800">
              <a:solidFill>
                <a:schemeClr val="dk2"/>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chemeClr val="dk2"/>
              </a:buClr>
              <a:buSzPts val="1800"/>
              <a:buFont typeface="Source Code Pro"/>
              <a:buAutoNum type="arabicPeriod"/>
            </a:pPr>
            <a:r>
              <a:rPr lang="en" sz="1800">
                <a:solidFill>
                  <a:schemeClr val="dk2"/>
                </a:solidFill>
                <a:latin typeface="Source Code Pro"/>
                <a:ea typeface="Source Code Pro"/>
                <a:cs typeface="Source Code Pro"/>
                <a:sym typeface="Source Code Pro"/>
              </a:rPr>
              <a:t>Forced faith</a:t>
            </a:r>
            <a:endParaRPr sz="1800">
              <a:solidFill>
                <a:schemeClr val="dk2"/>
              </a:solidFill>
              <a:latin typeface="Source Code Pro"/>
              <a:ea typeface="Source Code Pro"/>
              <a:cs typeface="Source Code Pro"/>
              <a:sym typeface="Source Code Pro"/>
            </a:endParaRPr>
          </a:p>
          <a:p>
            <a:pPr indent="-342900" lvl="0" marL="457200" rtl="0" algn="l">
              <a:lnSpc>
                <a:spcPct val="115000"/>
              </a:lnSpc>
              <a:spcBef>
                <a:spcPts val="0"/>
              </a:spcBef>
              <a:spcAft>
                <a:spcPts val="0"/>
              </a:spcAft>
              <a:buClr>
                <a:schemeClr val="dk2"/>
              </a:buClr>
              <a:buSzPts val="1800"/>
              <a:buFont typeface="Source Code Pro"/>
              <a:buAutoNum type="arabicPeriod"/>
            </a:pPr>
            <a:r>
              <a:rPr lang="en" sz="1800">
                <a:solidFill>
                  <a:schemeClr val="dk2"/>
                </a:solidFill>
                <a:latin typeface="Source Code Pro"/>
                <a:ea typeface="Source Code Pro"/>
                <a:cs typeface="Source Code Pro"/>
                <a:sym typeface="Source Code Pro"/>
              </a:rPr>
              <a:t>Lack of quality</a:t>
            </a:r>
            <a:endParaRPr sz="1800">
              <a:solidFill>
                <a:schemeClr val="dk2"/>
              </a:solidFill>
              <a:latin typeface="Source Code Pro"/>
              <a:ea typeface="Source Code Pro"/>
              <a:cs typeface="Source Code Pro"/>
              <a:sym typeface="Source Code Pro"/>
            </a:endParaRPr>
          </a:p>
        </p:txBody>
      </p:sp>
      <p:sp>
        <p:nvSpPr>
          <p:cNvPr id="102" name="Google Shape;102;p1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2: Interpretation</a:t>
            </a:r>
            <a:endParaRPr/>
          </a:p>
        </p:txBody>
      </p:sp>
      <p:pic>
        <p:nvPicPr>
          <p:cNvPr id="103" name="Google Shape;103;p18"/>
          <p:cNvPicPr preferRelativeResize="0"/>
          <p:nvPr/>
        </p:nvPicPr>
        <p:blipFill>
          <a:blip r:embed="rId3">
            <a:alphaModFix/>
          </a:blip>
          <a:stretch>
            <a:fillRect/>
          </a:stretch>
        </p:blipFill>
        <p:spPr>
          <a:xfrm>
            <a:off x="7637212" y="95796"/>
            <a:ext cx="1405643" cy="1260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3: Ideation</a:t>
            </a:r>
            <a:endParaRPr/>
          </a:p>
        </p:txBody>
      </p:sp>
      <p:pic>
        <p:nvPicPr>
          <p:cNvPr id="109" name="Google Shape;109;p19"/>
          <p:cNvPicPr preferRelativeResize="0"/>
          <p:nvPr/>
        </p:nvPicPr>
        <p:blipFill>
          <a:blip r:embed="rId3">
            <a:alphaModFix/>
          </a:blip>
          <a:stretch>
            <a:fillRect/>
          </a:stretch>
        </p:blipFill>
        <p:spPr>
          <a:xfrm>
            <a:off x="7637212" y="95796"/>
            <a:ext cx="1405643" cy="1260599"/>
          </a:xfrm>
          <a:prstGeom prst="rect">
            <a:avLst/>
          </a:prstGeom>
          <a:noFill/>
          <a:ln>
            <a:noFill/>
          </a:ln>
        </p:spPr>
      </p:pic>
      <p:pic>
        <p:nvPicPr>
          <p:cNvPr id="110" name="Google Shape;110;p19"/>
          <p:cNvPicPr preferRelativeResize="0"/>
          <p:nvPr/>
        </p:nvPicPr>
        <p:blipFill>
          <a:blip r:embed="rId4">
            <a:alphaModFix/>
          </a:blip>
          <a:stretch>
            <a:fillRect/>
          </a:stretch>
        </p:blipFill>
        <p:spPr>
          <a:xfrm>
            <a:off x="450245" y="1449489"/>
            <a:ext cx="4458223" cy="3343697"/>
          </a:xfrm>
          <a:prstGeom prst="rect">
            <a:avLst/>
          </a:prstGeom>
          <a:noFill/>
          <a:ln>
            <a:noFill/>
          </a:ln>
        </p:spPr>
      </p:pic>
      <p:pic>
        <p:nvPicPr>
          <p:cNvPr id="111" name="Google Shape;111;p19"/>
          <p:cNvPicPr preferRelativeResize="0"/>
          <p:nvPr/>
        </p:nvPicPr>
        <p:blipFill>
          <a:blip r:embed="rId5">
            <a:alphaModFix/>
          </a:blip>
          <a:stretch>
            <a:fillRect/>
          </a:stretch>
        </p:blipFill>
        <p:spPr>
          <a:xfrm>
            <a:off x="5768439" y="1449500"/>
            <a:ext cx="2562492" cy="34166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3: Ideation</a:t>
            </a:r>
            <a:endParaRPr/>
          </a:p>
        </p:txBody>
      </p:sp>
      <p:pic>
        <p:nvPicPr>
          <p:cNvPr id="117" name="Google Shape;117;p20"/>
          <p:cNvPicPr preferRelativeResize="0"/>
          <p:nvPr/>
        </p:nvPicPr>
        <p:blipFill>
          <a:blip r:embed="rId3">
            <a:alphaModFix/>
          </a:blip>
          <a:stretch>
            <a:fillRect/>
          </a:stretch>
        </p:blipFill>
        <p:spPr>
          <a:xfrm>
            <a:off x="7637212" y="95796"/>
            <a:ext cx="1405643" cy="1260599"/>
          </a:xfrm>
          <a:prstGeom prst="rect">
            <a:avLst/>
          </a:prstGeom>
          <a:noFill/>
          <a:ln>
            <a:noFill/>
          </a:ln>
        </p:spPr>
      </p:pic>
      <p:pic>
        <p:nvPicPr>
          <p:cNvPr id="118" name="Google Shape;118;p20"/>
          <p:cNvPicPr preferRelativeResize="0"/>
          <p:nvPr/>
        </p:nvPicPr>
        <p:blipFill>
          <a:blip r:embed="rId4">
            <a:alphaModFix/>
          </a:blip>
          <a:stretch>
            <a:fillRect/>
          </a:stretch>
        </p:blipFill>
        <p:spPr>
          <a:xfrm>
            <a:off x="2083538" y="1106000"/>
            <a:ext cx="4976929" cy="37326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3: Ideation</a:t>
            </a:r>
            <a:endParaRPr/>
          </a:p>
        </p:txBody>
      </p:sp>
      <p:pic>
        <p:nvPicPr>
          <p:cNvPr id="124" name="Google Shape;124;p21"/>
          <p:cNvPicPr preferRelativeResize="0"/>
          <p:nvPr/>
        </p:nvPicPr>
        <p:blipFill>
          <a:blip r:embed="rId3">
            <a:alphaModFix/>
          </a:blip>
          <a:stretch>
            <a:fillRect/>
          </a:stretch>
        </p:blipFill>
        <p:spPr>
          <a:xfrm>
            <a:off x="7637212" y="95796"/>
            <a:ext cx="1405643" cy="1260599"/>
          </a:xfrm>
          <a:prstGeom prst="rect">
            <a:avLst/>
          </a:prstGeom>
          <a:noFill/>
          <a:ln>
            <a:noFill/>
          </a:ln>
        </p:spPr>
      </p:pic>
      <p:sp>
        <p:nvSpPr>
          <p:cNvPr id="125" name="Google Shape;125;p2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highlight>
                  <a:schemeClr val="lt1"/>
                </a:highlight>
              </a:rPr>
              <a:t>Alternatives to change/replace chapel credits?</a:t>
            </a:r>
            <a:endParaRPr>
              <a:solidFill>
                <a:srgbClr val="434343"/>
              </a:solidFill>
              <a:highlight>
                <a:schemeClr val="lt1"/>
              </a:highlight>
            </a:endParaRPr>
          </a:p>
          <a:p>
            <a:pPr indent="-342900" lvl="0" marL="457200" rtl="0" algn="l">
              <a:spcBef>
                <a:spcPts val="1600"/>
              </a:spcBef>
              <a:spcAft>
                <a:spcPts val="0"/>
              </a:spcAft>
              <a:buSzPts val="1800"/>
              <a:buChar char="●"/>
            </a:pPr>
            <a:r>
              <a:rPr lang="en"/>
              <a:t>Fun biblical activities</a:t>
            </a:r>
            <a:endParaRPr/>
          </a:p>
          <a:p>
            <a:pPr indent="-342900" lvl="0" marL="457200" rtl="0" algn="l">
              <a:spcBef>
                <a:spcPts val="0"/>
              </a:spcBef>
              <a:spcAft>
                <a:spcPts val="0"/>
              </a:spcAft>
              <a:buSzPts val="1800"/>
              <a:buChar char="●"/>
            </a:pPr>
            <a:r>
              <a:rPr lang="en"/>
              <a:t>Live streams and reflections</a:t>
            </a:r>
            <a:endParaRPr/>
          </a:p>
          <a:p>
            <a:pPr indent="-342900" lvl="0" marL="457200" rtl="0" algn="l">
              <a:spcBef>
                <a:spcPts val="0"/>
              </a:spcBef>
              <a:spcAft>
                <a:spcPts val="0"/>
              </a:spcAft>
              <a:buSzPts val="1800"/>
              <a:buChar char="●"/>
            </a:pPr>
            <a:r>
              <a:rPr lang="en"/>
              <a:t>Bible Study requirements</a:t>
            </a:r>
            <a:endParaRPr/>
          </a:p>
          <a:p>
            <a:pPr indent="-342900" lvl="0" marL="457200" rtl="0" algn="l">
              <a:spcBef>
                <a:spcPts val="0"/>
              </a:spcBef>
              <a:spcAft>
                <a:spcPts val="0"/>
              </a:spcAft>
              <a:buSzPts val="1800"/>
              <a:buChar char="●"/>
            </a:pPr>
            <a:r>
              <a:rPr lang="en"/>
              <a:t>Volunteer hours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