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5143500" cx="9144000"/>
  <p:notesSz cx="6858000" cy="9144000"/>
  <p:embeddedFontLst>
    <p:embeddedFont>
      <p:font typeface="Raleway"/>
      <p:regular r:id="rId10"/>
      <p:bold r:id="rId11"/>
      <p:italic r:id="rId12"/>
      <p:boldItalic r:id="rId13"/>
    </p:embeddedFont>
    <p:embeddedFont>
      <p:font typeface="La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aleway-bold.fntdata"/><Relationship Id="rId10" Type="http://schemas.openxmlformats.org/officeDocument/2006/relationships/font" Target="fonts/Raleway-regular.fntdata"/><Relationship Id="rId13" Type="http://schemas.openxmlformats.org/officeDocument/2006/relationships/font" Target="fonts/Raleway-boldItalic.fntdata"/><Relationship Id="rId12" Type="http://schemas.openxmlformats.org/officeDocument/2006/relationships/font" Target="fonts/Raleway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Lato-bold.fntdata"/><Relationship Id="rId14" Type="http://schemas.openxmlformats.org/officeDocument/2006/relationships/font" Target="fonts/Lato-regular.fntdata"/><Relationship Id="rId17" Type="http://schemas.openxmlformats.org/officeDocument/2006/relationships/font" Target="fonts/Lato-boldItalic.fntdata"/><Relationship Id="rId16" Type="http://schemas.openxmlformats.org/officeDocument/2006/relationships/font" Target="fonts/Lato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4a445a0dbc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4a445a0dbc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4a445a0dbc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4a445a0dbc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4a445a0dbc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4a445a0dbc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4a445a0dbc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4a445a0dbc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p1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2" name="Google Shape;62;p11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3" name="Google Shape;63;p11"/>
          <p:cNvSpPr txBox="1"/>
          <p:nvPr>
            <p:ph hasCustomPrompt="1" type="title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" name="Google Shape;18;p3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" name="Google Shape;19;p3"/>
          <p:cNvSpPr txBox="1"/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4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" name="Google Shape;23;p4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" name="Google Shape;24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5" name="Google Shape;25;p4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5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" name="Google Shape;30;p5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" name="Google Shape;31;p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" name="Google Shape;32;p5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5"/>
          <p:cNvSpPr txBox="1"/>
          <p:nvPr>
            <p:ph idx="2" type="body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oogle Shape;40;p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7"/>
          <p:cNvSpPr txBox="1"/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8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6" name="Google Shape;46;p8"/>
          <p:cNvSpPr txBox="1"/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50" name="Google Shape;5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1" name="Google Shape;51;p9"/>
          <p:cNvSpPr txBox="1"/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9"/>
          <p:cNvSpPr txBox="1"/>
          <p:nvPr>
            <p:ph idx="1" type="subTitle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3" name="Google Shape;5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0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7" name="Google Shape;57;p1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8" name="Google Shape;58;p10"/>
          <p:cNvSpPr txBox="1"/>
          <p:nvPr>
            <p:ph idx="1" type="body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9" name="Google Shape;59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wiss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B7B7B7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Project Giving Light</a:t>
            </a:r>
            <a:endParaRPr/>
          </a:p>
        </p:txBody>
      </p:sp>
      <p:sp>
        <p:nvSpPr>
          <p:cNvPr id="73" name="Google Shape;73;p13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By. Celeste Alcantar, Kenneth Carrillo, Brenden Conrad, &amp; Isa Lei Gates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Product Strategy</a:t>
            </a:r>
            <a:endParaRPr/>
          </a:p>
        </p:txBody>
      </p:sp>
      <p:sp>
        <p:nvSpPr>
          <p:cNvPr id="79" name="Google Shape;79;p14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" sz="1700"/>
              <a:t>Patrons are important to the company, as they keep things running because of their goal to help the less fortunate.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" sz="1700"/>
              <a:t>No sold products: all aid comes from labor of workers and volunteers.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" sz="1700"/>
              <a:t>The focus is the kids, not brand recognition.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" sz="1700"/>
              <a:t>Quality comes in the form of will and energy to help the children in need.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" sz="1700"/>
              <a:t>Function is similar to goal: </a:t>
            </a:r>
            <a:r>
              <a:rPr lang="en" sz="1700"/>
              <a:t>help children who are living in the dark world of poverty and homelessness, who don’t have the capability to make life changes on their own.</a:t>
            </a:r>
            <a:endParaRPr sz="17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Distribution Strategy</a:t>
            </a:r>
            <a:endParaRPr/>
          </a:p>
        </p:txBody>
      </p:sp>
      <p:sp>
        <p:nvSpPr>
          <p:cNvPr id="85" name="Google Shape;85;p15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" sz="1700"/>
              <a:t>Their social media presence helps generate service in order to get the public to donate or volunteer.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" sz="1700"/>
              <a:t>Possibly beneficial strategic alliances include  companies like Party City and Target.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" sz="1700"/>
              <a:t>They work closely with the children of Orange County, as they found that 17% of children there are living in poverty.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" sz="1700"/>
              <a:t>Order </a:t>
            </a:r>
            <a:r>
              <a:rPr lang="en" sz="1700"/>
              <a:t>fulfillment</a:t>
            </a:r>
            <a:r>
              <a:rPr lang="en" sz="1700"/>
              <a:t>: </a:t>
            </a:r>
            <a:r>
              <a:rPr lang="en" sz="1700"/>
              <a:t>ability</a:t>
            </a:r>
            <a:r>
              <a:rPr lang="en" sz="1700"/>
              <a:t> to deliver service by not only delivering happiness to a child in need, but improving their lives by giving them memories that will last them a lifetime</a:t>
            </a:r>
            <a:endParaRPr sz="17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Promotion Strategy</a:t>
            </a:r>
            <a:endParaRPr/>
          </a:p>
        </p:txBody>
      </p:sp>
      <p:sp>
        <p:nvSpPr>
          <p:cNvPr id="91" name="Google Shape;91;p16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For max efficiency, promotions should be tailored to different audiences in different points of their lives.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Create a wider social media presence: this can include big apps such as Instagram, Twitter, Snapchat, etc.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Appeal to college students through emotion and sentiment by recording the testimonies of those involved, from the kids themselves to the volunteers.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College students are the easiest to promote to, especially those who are already willing to help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7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Pricing Strategy</a:t>
            </a:r>
            <a:endParaRPr/>
          </a:p>
        </p:txBody>
      </p:sp>
      <p:sp>
        <p:nvSpPr>
          <p:cNvPr id="97" name="Google Shape;97;p17"/>
          <p:cNvSpPr txBox="1"/>
          <p:nvPr>
            <p:ph idx="1" type="body"/>
          </p:nvPr>
        </p:nvSpPr>
        <p:spPr>
          <a:xfrm>
            <a:off x="2400262" y="1552126"/>
            <a:ext cx="6321600" cy="300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Operates off of donations and volunteer work; no merchandise is sold.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Money should be managed wisely, especially as a non-profit, meaning effort must be put into finding the most cost-efficient products possible.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Shopping at stores like the Dollar Tree, or buying in bulk, can be a way to manage money as efficiently as possible.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Seeking partnerships or donations from stores like Party City or Build-A-Bear would help maximise efficiency in cost efficiency.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